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75" r:id="rId6"/>
    <p:sldId id="259" r:id="rId7"/>
    <p:sldId id="260" r:id="rId8"/>
    <p:sldId id="262" r:id="rId9"/>
    <p:sldId id="261" r:id="rId10"/>
    <p:sldId id="263" r:id="rId11"/>
    <p:sldId id="264" r:id="rId12"/>
    <p:sldId id="265" r:id="rId13"/>
    <p:sldId id="266" r:id="rId14"/>
    <p:sldId id="267" r:id="rId15"/>
    <p:sldId id="270" r:id="rId16"/>
    <p:sldId id="269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C848-9598-4401-B0A8-C6286486B9C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B4F8-77A6-463B-8648-86E807392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C848-9598-4401-B0A8-C6286486B9C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B4F8-77A6-463B-8648-86E807392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C848-9598-4401-B0A8-C6286486B9C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B4F8-77A6-463B-8648-86E807392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C848-9598-4401-B0A8-C6286486B9C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B4F8-77A6-463B-8648-86E807392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C848-9598-4401-B0A8-C6286486B9C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B4F8-77A6-463B-8648-86E807392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C848-9598-4401-B0A8-C6286486B9C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B4F8-77A6-463B-8648-86E807392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C848-9598-4401-B0A8-C6286486B9C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B4F8-77A6-463B-8648-86E807392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C848-9598-4401-B0A8-C6286486B9C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B4F8-77A6-463B-8648-86E807392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C848-9598-4401-B0A8-C6286486B9C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B4F8-77A6-463B-8648-86E807392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C848-9598-4401-B0A8-C6286486B9C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B4F8-77A6-463B-8648-86E807392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C848-9598-4401-B0A8-C6286486B9C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0B4F8-77A6-463B-8648-86E807392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EC848-9598-4401-B0A8-C6286486B9C5}" type="datetimeFigureOut">
              <a:rPr lang="ar-IQ" smtClean="0"/>
              <a:pPr/>
              <a:t>12/04/1440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0B4F8-77A6-463B-8648-86E807392217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26" y="332656"/>
            <a:ext cx="8786874" cy="6408712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GB" sz="2400" b="1" dirty="0" smtClean="0">
                <a:solidFill>
                  <a:srgbClr val="FF0000"/>
                </a:solidFill>
              </a:rPr>
              <a:t>Bioenergetics </a:t>
            </a:r>
            <a:r>
              <a:rPr lang="en-GB" sz="2400" b="1" dirty="0">
                <a:solidFill>
                  <a:srgbClr val="FF0000"/>
                </a:solidFill>
              </a:rPr>
              <a:t>and Metabolism:</a:t>
            </a:r>
            <a:br>
              <a:rPr lang="en-GB" sz="2400" b="1" dirty="0">
                <a:solidFill>
                  <a:srgbClr val="FF0000"/>
                </a:solidFill>
              </a:rPr>
            </a:br>
            <a:r>
              <a:rPr lang="en-GB" sz="2400" dirty="0"/>
              <a:t>Introduction:</a:t>
            </a:r>
            <a:br>
              <a:rPr lang="en-GB" sz="2400" dirty="0"/>
            </a:br>
            <a:r>
              <a:rPr lang="en-GB" sz="2400" dirty="0"/>
              <a:t>- The cytoplasmic organelles are provided specialized compartments in which a variety of metabolic activities are taking place.</a:t>
            </a:r>
            <a:br>
              <a:rPr lang="en-GB" sz="2400" dirty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The </a:t>
            </a:r>
            <a:r>
              <a:rPr lang="en-GB" sz="2400" dirty="0"/>
              <a:t>cytoplasmic organelles ether membrane-bound structures in a cell such as a </a:t>
            </a:r>
            <a:r>
              <a:rPr lang="en-GB" sz="2400" dirty="0" smtClean="0"/>
              <a:t>nucleus, </a:t>
            </a:r>
            <a:r>
              <a:rPr lang="en-GB" sz="2400" dirty="0"/>
              <a:t>or organelles located in the cytoplasm such as mitochondria, chloroplasts, endoplasmic reticulum, Golgi apparatus, lysosomes and vacuoles.  </a:t>
            </a:r>
            <a:br>
              <a:rPr lang="en-GB" sz="2400" dirty="0"/>
            </a:br>
            <a:r>
              <a:rPr lang="en-GB" sz="2400" dirty="0"/>
              <a:t/>
            </a:r>
            <a:br>
              <a:rPr lang="en-GB" sz="2400" dirty="0"/>
            </a:br>
            <a:endParaRPr lang="ar-IQ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Chromosome Structure</a:t>
            </a:r>
          </a:p>
          <a:p>
            <a:pPr algn="l" rtl="0"/>
            <a:r>
              <a:rPr lang="en-US" dirty="0" smtClean="0"/>
              <a:t>Proteins organize DNA structurally, allowing chromosomes to pack tightly. this proteins called </a:t>
            </a:r>
            <a:r>
              <a:rPr lang="en-US" dirty="0" err="1" smtClean="0"/>
              <a:t>Histones</a:t>
            </a:r>
            <a:endParaRPr lang="en-US" dirty="0" smtClean="0"/>
          </a:p>
          <a:p>
            <a:pPr algn="l" rtl="0"/>
            <a:r>
              <a:rPr lang="en-US" b="1" dirty="0" err="1" smtClean="0"/>
              <a:t>Histone</a:t>
            </a:r>
            <a:r>
              <a:rPr lang="en-US" dirty="0" smtClean="0"/>
              <a:t>: Type of protein that structurally organizes eukaryotic chromosomes.</a:t>
            </a:r>
          </a:p>
          <a:p>
            <a:pPr algn="l" rtl="0"/>
            <a:r>
              <a:rPr lang="en-US" dirty="0" err="1" smtClean="0"/>
              <a:t>Histones</a:t>
            </a:r>
            <a:r>
              <a:rPr lang="en-US" dirty="0" smtClean="0"/>
              <a:t> is packed in group of 8, and this called </a:t>
            </a:r>
            <a:r>
              <a:rPr lang="en-US" dirty="0" err="1" smtClean="0"/>
              <a:t>nucleosome</a:t>
            </a:r>
            <a:r>
              <a:rPr lang="en-US" b="1" dirty="0" smtClean="0"/>
              <a:t> </a:t>
            </a:r>
            <a:endParaRPr lang="en-US" dirty="0" smtClean="0"/>
          </a:p>
          <a:p>
            <a:pPr algn="l" rtl="0"/>
            <a:r>
              <a:rPr lang="en-US" b="1" dirty="0" err="1" smtClean="0"/>
              <a:t>Nucleosome</a:t>
            </a:r>
            <a:r>
              <a:rPr lang="en-US" dirty="0" smtClean="0"/>
              <a:t>: A length of DNA wound around a spool of </a:t>
            </a:r>
            <a:r>
              <a:rPr lang="en-US" dirty="0" err="1" smtClean="0"/>
              <a:t>histone</a:t>
            </a:r>
            <a:r>
              <a:rPr lang="en-US" dirty="0" smtClean="0"/>
              <a:t> proteins</a:t>
            </a:r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2.bp.blogspot.com/-ybZVLkxXKAU/US5yUM4aziI/AAAAAAAAAVk/sCknIZTiOIs/s320/nucleosom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254" y="1143000"/>
            <a:ext cx="2597250" cy="2250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faculty.southwest.tn.edu/rburkett/Cell%20s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946" y="3685322"/>
            <a:ext cx="3707819" cy="277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648733" y="1143000"/>
            <a:ext cx="3447348" cy="53197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-11113" y="374900"/>
            <a:ext cx="5183735" cy="609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Chromosome Structure</a:t>
            </a: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052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 err="1" smtClean="0"/>
              <a:t>Chromatid</a:t>
            </a:r>
            <a:r>
              <a:rPr lang="en-US" sz="2800" b="1" dirty="0" smtClean="0"/>
              <a:t>:</a:t>
            </a:r>
            <a:r>
              <a:rPr lang="en-US" sz="2800" dirty="0" smtClean="0"/>
              <a:t> is one copy of a duplicated chromosome, which is generally joined to the other copy by a single </a:t>
            </a:r>
            <a:r>
              <a:rPr lang="en-US" sz="2800" dirty="0" err="1" smtClean="0"/>
              <a:t>centromere</a:t>
            </a:r>
            <a:r>
              <a:rPr lang="en-US" sz="2800" dirty="0" smtClean="0"/>
              <a:t>.</a:t>
            </a:r>
          </a:p>
          <a:p>
            <a:pPr algn="l" rtl="0"/>
            <a:r>
              <a:rPr lang="en-US" sz="2800" dirty="0" err="1" smtClean="0"/>
              <a:t>Centromere</a:t>
            </a:r>
            <a:r>
              <a:rPr lang="en-US" sz="2800" dirty="0" smtClean="0"/>
              <a:t>: is constricted region in a eukaryotic chromosome where sister </a:t>
            </a:r>
            <a:r>
              <a:rPr lang="en-US" sz="2800" dirty="0" err="1" smtClean="0"/>
              <a:t>chromatids</a:t>
            </a:r>
            <a:r>
              <a:rPr lang="en-US" sz="2800" dirty="0" smtClean="0"/>
              <a:t> are attached.</a:t>
            </a:r>
          </a:p>
          <a:p>
            <a:pPr lvl="0" algn="l" rtl="0">
              <a:buNone/>
            </a:pPr>
            <a:r>
              <a:rPr lang="en-US" sz="2800" dirty="0" smtClean="0"/>
              <a:t>They divide the  </a:t>
            </a:r>
            <a:r>
              <a:rPr lang="en-US" sz="2800" dirty="0" err="1" smtClean="0"/>
              <a:t>chromatids</a:t>
            </a:r>
            <a:r>
              <a:rPr lang="en-US" sz="2800" dirty="0" smtClean="0"/>
              <a:t> into two arms</a:t>
            </a:r>
          </a:p>
          <a:p>
            <a:pPr algn="l" rtl="0">
              <a:buNone/>
            </a:pPr>
            <a:r>
              <a:rPr lang="en-US" sz="2800" dirty="0" smtClean="0"/>
              <a:t>1-  short arm known “ p” arm.</a:t>
            </a:r>
          </a:p>
          <a:p>
            <a:pPr algn="l" rtl="0">
              <a:buNone/>
            </a:pPr>
            <a:r>
              <a:rPr lang="en-US" sz="2800" dirty="0" smtClean="0"/>
              <a:t>2- The long arm known “ q” arm</a:t>
            </a:r>
          </a:p>
          <a:p>
            <a:pPr algn="l" rtl="0">
              <a:buNone/>
            </a:pPr>
            <a:endParaRPr lang="en-US" sz="2800" dirty="0" smtClean="0"/>
          </a:p>
          <a:p>
            <a:pPr algn="l" rtl="0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upload.wikimedia.org/wikipedia/commons/thumb/0/0b/Chromosome.svg/640px-Chromosome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57500"/>
            <a:ext cx="3693712" cy="4553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451007" y="5354524"/>
            <a:ext cx="452049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Scheme of a Chromosome. (1)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Chromatid: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 two identical parts of the chromosome after S phase. (2)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Centromere: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point where the two chromatids touch, and where the microtubules attach. (3) Short arm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“p”(4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Long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arm”q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92924" y="285728"/>
            <a:ext cx="4733245" cy="64698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59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Chromosome Number</a:t>
            </a:r>
            <a:endParaRPr lang="en-US" sz="2800" dirty="0" smtClean="0">
              <a:solidFill>
                <a:srgbClr val="FF0000"/>
              </a:solidFill>
            </a:endParaRPr>
          </a:p>
          <a:p>
            <a:pPr algn="l" rtl="0"/>
            <a:r>
              <a:rPr lang="en-US" sz="2800" dirty="0" smtClean="0"/>
              <a:t>A eukaryotic cell’s DNA is divided into a characteristic number of chromosomes. For instance, a human body cell has 23 pairs of chromosomes</a:t>
            </a:r>
          </a:p>
          <a:p>
            <a:pPr algn="l" rtl="0"/>
            <a:r>
              <a:rPr lang="en-US" sz="2800" b="1" dirty="0" smtClean="0"/>
              <a:t>Types of Chromosomes</a:t>
            </a:r>
            <a:endParaRPr lang="en-US" sz="2800" dirty="0" smtClean="0"/>
          </a:p>
          <a:p>
            <a:pPr lvl="0" algn="l" rtl="0">
              <a:buNone/>
            </a:pPr>
            <a:r>
              <a:rPr lang="en-US" sz="2800" dirty="0" smtClean="0"/>
              <a:t>There are two types of eukaryotic chromosomes: </a:t>
            </a:r>
            <a:r>
              <a:rPr lang="en-US" sz="2800" u="sng" dirty="0" err="1" smtClean="0"/>
              <a:t>autosomes</a:t>
            </a:r>
            <a:r>
              <a:rPr lang="en-US" sz="2800" dirty="0" smtClean="0"/>
              <a:t> and </a:t>
            </a:r>
            <a:r>
              <a:rPr lang="en-US" sz="2800" u="sng" dirty="0" smtClean="0"/>
              <a:t>sex chromosomes</a:t>
            </a:r>
            <a:endParaRPr lang="en-US" sz="2800" dirty="0" smtClean="0"/>
          </a:p>
          <a:p>
            <a:pPr lvl="0" algn="l" rtl="0"/>
            <a:r>
              <a:rPr lang="en-US" sz="2800" b="1" dirty="0" err="1" smtClean="0"/>
              <a:t>Autosomes</a:t>
            </a:r>
            <a:r>
              <a:rPr lang="en-US" sz="2800" dirty="0" smtClean="0"/>
              <a:t>: Paired chromosomes with the same length, shape, </a:t>
            </a:r>
            <a:r>
              <a:rPr lang="en-US" sz="2800" dirty="0" err="1" smtClean="0"/>
              <a:t>centromere</a:t>
            </a:r>
            <a:r>
              <a:rPr lang="en-US" sz="2800" dirty="0" smtClean="0"/>
              <a:t> location, and genes </a:t>
            </a:r>
          </a:p>
          <a:p>
            <a:pPr lvl="0" algn="l" rtl="0"/>
            <a:r>
              <a:rPr lang="en-US" sz="2800" b="1" dirty="0" smtClean="0"/>
              <a:t>Sex chromosomes</a:t>
            </a:r>
            <a:r>
              <a:rPr lang="en-US" sz="2800" dirty="0" smtClean="0"/>
              <a:t>: Members of a pair of chromosomes that differ between males and females</a:t>
            </a:r>
          </a:p>
          <a:p>
            <a:pPr algn="l" rtl="0">
              <a:buNone/>
            </a:pPr>
            <a:endParaRPr lang="en-US" sz="2800" dirty="0" smtClean="0"/>
          </a:p>
          <a:p>
            <a:pPr algn="l" rtl="0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Sex Chromosomes: </a:t>
            </a:r>
            <a:endParaRPr lang="en-US" sz="2800" b="1" dirty="0" smtClean="0"/>
          </a:p>
          <a:p>
            <a:pPr algn="l" rtl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Sex Determination in Humans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0" algn="l" rtl="0"/>
            <a:r>
              <a:rPr lang="en-US" sz="2800" b="1" dirty="0" smtClean="0"/>
              <a:t>Diploid cell</a:t>
            </a:r>
            <a:r>
              <a:rPr lang="en-US" sz="2800" dirty="0" smtClean="0"/>
              <a:t>: is a cell that contains two sets of chromosomes. One set of chromosomes is donated from each parent.</a:t>
            </a:r>
            <a:r>
              <a:rPr lang="en-US" sz="2800" b="1" dirty="0" smtClean="0"/>
              <a:t> </a:t>
            </a:r>
            <a:endParaRPr lang="en-US" sz="2800" dirty="0" smtClean="0"/>
          </a:p>
          <a:p>
            <a:pPr algn="l" rtl="0"/>
            <a:r>
              <a:rPr lang="en-US" sz="2800" b="1" dirty="0" smtClean="0"/>
              <a:t>Examples: </a:t>
            </a:r>
            <a:r>
              <a:rPr lang="en-US" sz="2800" dirty="0" smtClean="0"/>
              <a:t>The diploid number of a cell is the number of chromosomes in the cell. This number is commonly abbreviated as 2n, where n stands for the number of chromosomes. For humans this equation would be 2n=46.</a:t>
            </a:r>
            <a:endParaRPr lang="ar-IQ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 descr="0603a_sex_determinat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46365"/>
            <a:ext cx="3523030" cy="6355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1" descr="0603b_sex_determin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0609" y="1106130"/>
            <a:ext cx="2523391" cy="2574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346365"/>
            <a:ext cx="3243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Sex Determination in 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559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7500" lnSpcReduction="20000"/>
          </a:bodyPr>
          <a:lstStyle/>
          <a:p>
            <a:pPr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Karyotype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0" algn="l" rtl="0"/>
            <a:r>
              <a:rPr lang="en-US" dirty="0" err="1" smtClean="0"/>
              <a:t>Karyotyping</a:t>
            </a:r>
            <a:r>
              <a:rPr lang="en-US" dirty="0" smtClean="0"/>
              <a:t> reveals characteristics of an individual’s chromosomes</a:t>
            </a:r>
            <a:endParaRPr lang="en-US" sz="2800" dirty="0" smtClean="0"/>
          </a:p>
          <a:p>
            <a:pPr lvl="0" algn="l" rtl="0">
              <a:buNone/>
            </a:pPr>
            <a:r>
              <a:rPr lang="en-US" b="1" dirty="0" err="1" smtClean="0"/>
              <a:t>Karyotype</a:t>
            </a:r>
            <a:endParaRPr lang="en-US" sz="2800" dirty="0" smtClean="0"/>
          </a:p>
          <a:p>
            <a:pPr lvl="0" algn="l" rtl="0"/>
            <a:r>
              <a:rPr lang="en-US" dirty="0" smtClean="0"/>
              <a:t>Image of an individual’s complement of chromosomes arranged by size, length, shape, and </a:t>
            </a:r>
            <a:r>
              <a:rPr lang="en-US" dirty="0" err="1" smtClean="0"/>
              <a:t>centromere</a:t>
            </a:r>
            <a:r>
              <a:rPr lang="en-US" dirty="0" smtClean="0"/>
              <a:t> location.</a:t>
            </a:r>
            <a:endParaRPr lang="en-US" sz="2800" dirty="0" smtClean="0"/>
          </a:p>
          <a:p>
            <a:pPr algn="l" rtl="0">
              <a:buNone/>
            </a:pPr>
            <a:r>
              <a:rPr lang="en-US" b="1" dirty="0" smtClean="0"/>
              <a:t>Constructing a </a:t>
            </a:r>
            <a:r>
              <a:rPr lang="en-US" b="1" dirty="0" err="1" smtClean="0"/>
              <a:t>Karyotype</a:t>
            </a:r>
            <a:endParaRPr lang="en-US" sz="2800" dirty="0" smtClean="0"/>
          </a:p>
          <a:p>
            <a:pPr lvl="0" algn="l" rtl="0">
              <a:buNone/>
            </a:pPr>
            <a:r>
              <a:rPr lang="en-US" dirty="0" err="1" smtClean="0"/>
              <a:t>Karyotype</a:t>
            </a:r>
            <a:r>
              <a:rPr lang="en-US" dirty="0" smtClean="0"/>
              <a:t> tells three facts of an individual:</a:t>
            </a:r>
            <a:endParaRPr lang="en-US" sz="2800" dirty="0" smtClean="0"/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1-</a:t>
            </a:r>
            <a:r>
              <a:rPr lang="en-US" dirty="0" smtClean="0"/>
              <a:t> The gender of an  individual: </a:t>
            </a:r>
            <a:endParaRPr lang="en-US" sz="2800" dirty="0" smtClean="0"/>
          </a:p>
          <a:p>
            <a:pPr algn="l" rtl="0"/>
            <a:r>
              <a:rPr lang="en-US" dirty="0" smtClean="0"/>
              <a:t>(XX) Female</a:t>
            </a:r>
            <a:endParaRPr lang="en-US" sz="2800" dirty="0" smtClean="0"/>
          </a:p>
          <a:p>
            <a:pPr algn="l" rtl="0"/>
            <a:r>
              <a:rPr lang="en-US" dirty="0" smtClean="0"/>
              <a:t>(XY) Male</a:t>
            </a:r>
            <a:endParaRPr lang="en-US" sz="2800" dirty="0" smtClean="0"/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2-</a:t>
            </a:r>
            <a:r>
              <a:rPr lang="en-US" dirty="0" smtClean="0"/>
              <a:t>The species of an individual:</a:t>
            </a:r>
            <a:endParaRPr lang="en-US" sz="2800" dirty="0" smtClean="0"/>
          </a:p>
          <a:p>
            <a:pPr lvl="1" algn="l" rtl="0"/>
            <a:r>
              <a:rPr lang="en-US" dirty="0" smtClean="0"/>
              <a:t>Human has 23 pairs of chromosomes (22 </a:t>
            </a:r>
            <a:r>
              <a:rPr lang="en-US" dirty="0" err="1" smtClean="0"/>
              <a:t>autosome</a:t>
            </a:r>
            <a:r>
              <a:rPr lang="en-US" dirty="0" smtClean="0"/>
              <a:t> and one pair sex chromosomes)</a:t>
            </a:r>
            <a:endParaRPr lang="en-US" sz="2800" dirty="0" smtClean="0"/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3-</a:t>
            </a:r>
            <a:r>
              <a:rPr lang="en-US" dirty="0" smtClean="0"/>
              <a:t> If the individual has chromosome disorder.</a:t>
            </a:r>
            <a:endParaRPr lang="en-US" sz="2800" dirty="0" smtClean="0"/>
          </a:p>
          <a:p>
            <a:pPr algn="l" rtl="0">
              <a:buNone/>
            </a:pPr>
            <a:endParaRPr lang="ar-IQ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27605"/>
            <a:ext cx="47660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Constructing a Karyotype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https://encrypted-tbn3.gstatic.com/images?q=tbn:ANd9GcRpY8iUNkKxYq7ZlKfQLfQD1CdCBeCdJSM3aQAxFmK_Q4pgXQn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280" y="1443836"/>
            <a:ext cx="4366720" cy="5105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821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 algn="ctr" rtl="0">
              <a:buNone/>
            </a:pPr>
            <a:r>
              <a:rPr lang="en-GB" sz="11500" dirty="0" smtClean="0"/>
              <a:t>Thanks</a:t>
            </a:r>
            <a:endParaRPr lang="ar-IQ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 algn="l" rtl="0">
              <a:lnSpc>
                <a:spcPct val="150000"/>
              </a:lnSpc>
              <a:buNone/>
            </a:pPr>
            <a:r>
              <a:rPr lang="en-GB" dirty="0"/>
              <a:t>The generation of metabolic energy is a major activity of all cells, and two cytoplasmic organelles are specifically devoted to energy metabolism and the production of ATP; </a:t>
            </a:r>
            <a:r>
              <a:rPr lang="en-GB" dirty="0">
                <a:solidFill>
                  <a:srgbClr val="FF0000"/>
                </a:solidFill>
              </a:rPr>
              <a:t>Mitochondria </a:t>
            </a:r>
            <a:r>
              <a:rPr lang="en-GB" dirty="0"/>
              <a:t>and</a:t>
            </a:r>
            <a:r>
              <a:rPr lang="en-GB" dirty="0">
                <a:solidFill>
                  <a:srgbClr val="FF0000"/>
                </a:solidFill>
              </a:rPr>
              <a:t> chloroplast.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1- </a:t>
            </a:r>
            <a:r>
              <a:rPr lang="en-GB" dirty="0">
                <a:solidFill>
                  <a:srgbClr val="00B050"/>
                </a:solidFill>
              </a:rPr>
              <a:t>Mitochondria</a:t>
            </a:r>
            <a:r>
              <a:rPr lang="en-GB" dirty="0"/>
              <a:t> are responsible for the generation of the most useful energy derived from the breakdown of lipids and carbohydrates.</a:t>
            </a:r>
          </a:p>
        </p:txBody>
      </p:sp>
    </p:spTree>
    <p:extLst>
      <p:ext uri="{BB962C8B-B14F-4D97-AF65-F5344CB8AC3E}">
        <p14:creationId xmlns:p14="http://schemas.microsoft.com/office/powerpoint/2010/main" val="6785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6215106"/>
          </a:xfrm>
        </p:spPr>
        <p:txBody>
          <a:bodyPr/>
          <a:lstStyle/>
          <a:p>
            <a:pPr algn="l" rtl="0">
              <a:lnSpc>
                <a:spcPct val="150000"/>
              </a:lnSpc>
              <a:buNone/>
            </a:pPr>
            <a:r>
              <a:rPr lang="en-US" sz="2800" dirty="0" smtClean="0"/>
              <a:t>2- </a:t>
            </a:r>
            <a:r>
              <a:rPr lang="en-US" sz="2800" dirty="0" smtClean="0">
                <a:solidFill>
                  <a:srgbClr val="00B050"/>
                </a:solidFill>
              </a:rPr>
              <a:t>The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00B050"/>
                </a:solidFill>
              </a:rPr>
              <a:t>Chloroplasts, </a:t>
            </a:r>
            <a:r>
              <a:rPr lang="en-US" sz="2800" dirty="0" smtClean="0"/>
              <a:t>which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are use energy captured from sunlight to generate both ATP and power that needed to synthesize carbohydrates from C02 and H20.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sz="2800" dirty="0" smtClean="0"/>
              <a:t>Chloroplasts are similar to mitochondria, in which the surface of it contain both </a:t>
            </a:r>
            <a:r>
              <a:rPr lang="en-GB" sz="2800" dirty="0"/>
              <a:t>outer and inner </a:t>
            </a:r>
            <a:r>
              <a:rPr lang="en-GB" sz="2800" dirty="0" smtClean="0"/>
              <a:t>membranes. </a:t>
            </a:r>
            <a:r>
              <a:rPr lang="en-US" sz="2800" dirty="0" smtClean="0"/>
              <a:t> </a:t>
            </a:r>
            <a:endParaRPr lang="ar-IQ" sz="2800" dirty="0" smtClean="0"/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14290"/>
            <a:ext cx="8572560" cy="635798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</a:rPr>
              <a:t>Mitochondria</a:t>
            </a:r>
          </a:p>
          <a:p>
            <a:pPr algn="l">
              <a:lnSpc>
                <a:spcPct val="150000"/>
              </a:lnSpc>
              <a:buNone/>
            </a:pPr>
            <a:r>
              <a:rPr lang="en-US" dirty="0" smtClean="0"/>
              <a:t>- Mitochondria play a critical role in the generation of metabolic energy in eukaryotic cells. </a:t>
            </a:r>
          </a:p>
          <a:p>
            <a:pPr algn="l">
              <a:lnSpc>
                <a:spcPct val="150000"/>
              </a:lnSpc>
              <a:buNone/>
            </a:pPr>
            <a:r>
              <a:rPr lang="en-US" dirty="0" smtClean="0"/>
              <a:t>- </a:t>
            </a:r>
            <a:r>
              <a:rPr lang="en-US" dirty="0" smtClean="0"/>
              <a:t>They are responsible of the most useful energy derived from the breakdown of carbohydrates and fatty acids, which is converted to </a:t>
            </a:r>
            <a:r>
              <a:rPr lang="en-US" b="1" dirty="0" smtClean="0"/>
              <a:t>ATP</a:t>
            </a:r>
            <a:r>
              <a:rPr lang="en-US" dirty="0" smtClean="0"/>
              <a:t> by the process of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oxidative phosphorylation</a:t>
            </a:r>
            <a:r>
              <a:rPr lang="en-US" dirty="0" smtClean="0"/>
              <a:t>.</a:t>
            </a:r>
          </a:p>
          <a:p>
            <a:pPr algn="l"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l" rtl="0"/>
            <a:r>
              <a:rPr lang="en-US" dirty="0"/>
              <a:t>Most mitochondrial proteins are translated on free cytosolic ribosomes and imported into the organelle by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specific targeting signals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>
              <a:buNone/>
            </a:pPr>
            <a:r>
              <a:rPr lang="en-US" b="1" dirty="0">
                <a:solidFill>
                  <a:srgbClr val="FF0000"/>
                </a:solidFill>
              </a:rPr>
              <a:t>Organization of Mitochondria</a:t>
            </a:r>
            <a:endParaRPr lang="ar-IQ" b="1" dirty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dirty="0"/>
              <a:t>- Mitochondria are surrounded by a double-membrane system, consisting of inner and outer</a:t>
            </a:r>
          </a:p>
          <a:p>
            <a:pPr algn="l">
              <a:buNone/>
            </a:pPr>
            <a:r>
              <a:rPr lang="en-US" dirty="0"/>
              <a:t>mitochondrial membranes that separated by an </a:t>
            </a:r>
            <a:r>
              <a:rPr lang="en-US" dirty="0" err="1"/>
              <a:t>intermembrane</a:t>
            </a:r>
            <a:r>
              <a:rPr lang="en-US" dirty="0"/>
              <a:t> space. </a:t>
            </a:r>
            <a:endParaRPr lang="ar-IQ" dirty="0"/>
          </a:p>
          <a:p>
            <a:pPr algn="l" rtl="0"/>
            <a:endParaRPr lang="ar-IQ" dirty="0"/>
          </a:p>
          <a:p>
            <a:pPr algn="l" rt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910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35798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None/>
            </a:pPr>
            <a:r>
              <a:rPr lang="en-US" dirty="0" smtClean="0"/>
              <a:t>- </a:t>
            </a:r>
            <a:r>
              <a:rPr lang="en-US" dirty="0" smtClean="0"/>
              <a:t>The inner membrane forms numerous</a:t>
            </a:r>
          </a:p>
          <a:p>
            <a:pPr algn="l">
              <a:lnSpc>
                <a:spcPct val="150000"/>
              </a:lnSpc>
              <a:buNone/>
            </a:pPr>
            <a:r>
              <a:rPr lang="en-US" dirty="0" smtClean="0"/>
              <a:t>folds (cristae), which extend into the interior (or matrix).</a:t>
            </a:r>
            <a:r>
              <a:rPr lang="en-GB" dirty="0" smtClean="0"/>
              <a:t> </a:t>
            </a:r>
          </a:p>
          <a:p>
            <a:pPr lvl="0" algn="l" rtl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</a:rPr>
              <a:t>1- Mitochondrial outer membrane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lvl="0" algn="l" rtl="0">
              <a:lnSpc>
                <a:spcPct val="150000"/>
              </a:lnSpc>
              <a:buNone/>
            </a:pPr>
            <a:r>
              <a:rPr lang="en-US" dirty="0" smtClean="0"/>
              <a:t>The outer membrane is highly permeable to small molecules because it contains proteins called </a:t>
            </a:r>
            <a:r>
              <a:rPr lang="en-US" b="1" dirty="0" err="1" smtClean="0"/>
              <a:t>porins</a:t>
            </a:r>
            <a:r>
              <a:rPr lang="en-US" dirty="0" smtClean="0"/>
              <a:t> that form channels, which allowing free diffusion of molecules.</a:t>
            </a:r>
          </a:p>
          <a:p>
            <a:pPr algn="l">
              <a:buNone/>
            </a:pP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85728"/>
            <a:ext cx="8472518" cy="6357982"/>
          </a:xfrm>
        </p:spPr>
        <p:txBody>
          <a:bodyPr>
            <a:normAutofit lnSpcReduction="10000"/>
          </a:bodyPr>
          <a:lstStyle/>
          <a:p>
            <a:pPr lvl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2- </a:t>
            </a:r>
            <a:r>
              <a:rPr lang="en-US" b="1" dirty="0" smtClean="0">
                <a:solidFill>
                  <a:srgbClr val="FF0000"/>
                </a:solidFill>
              </a:rPr>
              <a:t>Mitochondrial inner membrane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</a:t>
            </a:r>
          </a:p>
          <a:p>
            <a:pPr lvl="0" algn="l" rtl="0">
              <a:buNone/>
            </a:pPr>
            <a:r>
              <a:rPr lang="en-US" dirty="0" smtClean="0"/>
              <a:t>The inner membrane contains a high percentage of proteins involves in </a:t>
            </a:r>
            <a:r>
              <a:rPr lang="en-US" b="1" dirty="0" smtClean="0"/>
              <a:t>oxidative phosphorylation processes</a:t>
            </a:r>
            <a:r>
              <a:rPr lang="en-US" dirty="0" smtClean="0"/>
              <a:t>. </a:t>
            </a:r>
          </a:p>
          <a:p>
            <a:pPr lvl="0"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3- Intermediate space:</a:t>
            </a:r>
          </a:p>
          <a:p>
            <a:pPr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intermediate space is similar to the cytosol but with respect to ions and small molecules.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4- </a:t>
            </a:r>
            <a:r>
              <a:rPr lang="en-US" b="1" dirty="0" smtClean="0">
                <a:solidFill>
                  <a:srgbClr val="FF0000"/>
                </a:solidFill>
              </a:rPr>
              <a:t>The matrix:</a:t>
            </a:r>
            <a:r>
              <a:rPr lang="en-US" dirty="0" smtClean="0"/>
              <a:t> contains the mitochondrial genetic system as well as the enzymes responsible for the central reactions of oxidative metabolism.</a:t>
            </a:r>
          </a:p>
          <a:p>
            <a:pPr lvl="0" algn="l" rtl="0">
              <a:buNone/>
            </a:pPr>
            <a:endParaRPr lang="en-US" dirty="0" smtClean="0"/>
          </a:p>
          <a:p>
            <a:pPr lvl="0" algn="l" rtl="0">
              <a:buNone/>
            </a:pPr>
            <a:endParaRPr lang="en-US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1019174"/>
            <a:ext cx="6777038" cy="5366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7904" y="152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b="1" dirty="0"/>
              <a:t>Mitochondria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403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6143668"/>
          </a:xfrm>
        </p:spPr>
        <p:txBody>
          <a:bodyPr/>
          <a:lstStyle/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The genetic system of mitochondria:</a:t>
            </a:r>
            <a:endParaRPr lang="en-US" dirty="0" smtClean="0">
              <a:solidFill>
                <a:srgbClr val="FF0000"/>
              </a:solidFill>
            </a:endParaRPr>
          </a:p>
          <a:p>
            <a:pPr lvl="0" algn="l" rtl="0"/>
            <a:r>
              <a:rPr lang="en-US" dirty="0" smtClean="0"/>
              <a:t>Mitochondria have its own DNA which is a circular molecule.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Mitochondrial DNA has a genome encode only a small number of proteins that essential for the oxidative phosphorylation system and also encode for </a:t>
            </a:r>
            <a:r>
              <a:rPr lang="en-US" dirty="0" err="1" smtClean="0"/>
              <a:t>rRNAs</a:t>
            </a:r>
            <a:r>
              <a:rPr lang="en-US" dirty="0" smtClean="0"/>
              <a:t> and </a:t>
            </a:r>
            <a:r>
              <a:rPr lang="en-US" dirty="0" err="1" smtClean="0"/>
              <a:t>tRNA</a:t>
            </a:r>
            <a:r>
              <a:rPr lang="en-US" dirty="0" smtClean="0"/>
              <a:t> that’s needed for translation of these proteins within the mitochondria.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634</Words>
  <Application>Microsoft Office PowerPoint</Application>
  <PresentationFormat>On-screen Show (4:3)</PresentationFormat>
  <Paragraphs>67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Bioenergetics and Metabolism: Introduction: - The cytoplasmic organelles are provided specialized compartments in which a variety of metabolic activities are taking place.  The cytoplasmic organelles ether membrane-bound structures in a cell such as a nucleus, or organelles located in the cytoplasm such as mitochondria, chloroplasts, endoplasmic reticulum, Golgi apparatus, lysosomes and vacuoles.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By DR.Ahmed Saker 2o1O ;)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Bioenergetics and Metabolism: Introduction: - Cytoplasmic organelles provide specialized compartments in which a variety of metabolic activities take place.   The generation of metabolic energy is a major activity of all cells, and two cytoplasmic organelles are specifically devoted to energy metabolism   and the production of ATP; Mitochondria and chloroplast. 1- Mitochondria are responsible for generat1ng most of the useful energy derived from the breakdown of lipids and carbohydrates. 2- Chloroplasts use energy captured from sunlight to generate both ATP and the reducing power needed to synthesize carbohydrates from C02 and H20.</dc:title>
  <dc:creator>computer dent</dc:creator>
  <cp:lastModifiedBy>computer dent</cp:lastModifiedBy>
  <cp:revision>66</cp:revision>
  <dcterms:created xsi:type="dcterms:W3CDTF">2017-12-27T06:41:02Z</dcterms:created>
  <dcterms:modified xsi:type="dcterms:W3CDTF">2018-12-19T21:34:40Z</dcterms:modified>
</cp:coreProperties>
</file>